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69" r:id="rId15"/>
    <p:sldId id="271" r:id="rId16"/>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5" d="100"/>
          <a:sy n="75" d="100"/>
        </p:scale>
        <p:origin x="-1014" y="-6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D0E7370D-9E3C-4E75-A8EA-76F2C18C40F8}" type="datetimeFigureOut">
              <a:rPr lang="he-IL" smtClean="0"/>
              <a:t>כ"ו/טבת/תשע"ד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94490769-D77C-4A32-81E1-B1D419ADF4A6}" type="slidenum">
              <a:rPr lang="he-IL" smtClean="0"/>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D0E7370D-9E3C-4E75-A8EA-76F2C18C40F8}" type="datetimeFigureOut">
              <a:rPr lang="he-IL" smtClean="0"/>
              <a:t>כ"ו/טבת/תשע"ד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94490769-D77C-4A32-81E1-B1D419ADF4A6}" type="slidenum">
              <a:rPr lang="he-IL" smtClean="0"/>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כותרת אנכית וטקסט">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0E7370D-9E3C-4E75-A8EA-76F2C18C40F8}" type="datetimeFigureOut">
              <a:rPr lang="he-IL" smtClean="0"/>
              <a:t>כ"ו/טבת/תשע"ד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94490769-D77C-4A32-81E1-B1D419ADF4A6}" type="slidenum">
              <a:rPr lang="he-IL" smtClean="0"/>
              <a:t>‹#›</a:t>
            </a:fld>
            <a:endParaRPr lang="he-IL"/>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D0E7370D-9E3C-4E75-A8EA-76F2C18C40F8}" type="datetimeFigureOut">
              <a:rPr lang="he-IL" smtClean="0"/>
              <a:t>כ"ו/טבת/תשע"ד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94490769-D77C-4A32-81E1-B1D419ADF4A6}" type="slidenum">
              <a:rPr lang="he-IL" smtClean="0"/>
              <a:t>‹#›</a:t>
            </a:fld>
            <a:endParaRPr lang="he-IL"/>
          </a:p>
        </p:txBody>
      </p:sp>
      <p:sp>
        <p:nvSpPr>
          <p:cNvPr id="7" name="Title 6"/>
          <p:cNvSpPr>
            <a:spLocks noGrp="1"/>
          </p:cNvSpPr>
          <p:nvPr>
            <p:ph type="title"/>
          </p:nvPr>
        </p:nvSpPr>
        <p:spPr/>
        <p:txBody>
          <a:bodyPr/>
          <a:lstStyle/>
          <a:p>
            <a:r>
              <a:rPr lang="he-IL" smtClean="0"/>
              <a:t>לחץ כדי לערוך סגנון כותרת של תבנית בסיס</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D0E7370D-9E3C-4E75-A8EA-76F2C18C40F8}" type="datetimeFigureOut">
              <a:rPr lang="he-IL" smtClean="0"/>
              <a:t>כ"ו/טבת/תשע"ד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94490769-D77C-4A32-81E1-B1D419ADF4A6}" type="slidenum">
              <a:rPr lang="he-IL" smtClean="0"/>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5" name="Date Placeholder 4"/>
          <p:cNvSpPr>
            <a:spLocks noGrp="1"/>
          </p:cNvSpPr>
          <p:nvPr>
            <p:ph type="dt" sz="half" idx="10"/>
          </p:nvPr>
        </p:nvSpPr>
        <p:spPr/>
        <p:txBody>
          <a:bodyPr/>
          <a:lstStyle/>
          <a:p>
            <a:fld id="{D0E7370D-9E3C-4E75-A8EA-76F2C18C40F8}" type="datetimeFigureOut">
              <a:rPr lang="he-IL" smtClean="0"/>
              <a:t>כ"ו/טבת/תשע"ד</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94490769-D77C-4A32-81E1-B1D419ADF4A6}" type="slidenum">
              <a:rPr lang="he-IL" smtClean="0"/>
              <a:t>‹#›</a:t>
            </a:fld>
            <a:endParaRPr lang="he-IL"/>
          </a:p>
        </p:txBody>
      </p:sp>
      <p:sp>
        <p:nvSpPr>
          <p:cNvPr id="9" name="Content Placeholder 8"/>
          <p:cNvSpPr>
            <a:spLocks noGrp="1"/>
          </p:cNvSpPr>
          <p:nvPr>
            <p:ph sz="quarter" idx="13"/>
          </p:nvPr>
        </p:nvSpPr>
        <p:spPr>
          <a:xfrm>
            <a:off x="676655" y="2679192"/>
            <a:ext cx="3822192" cy="34472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smtClean="0"/>
              <a:t>לחץ כדי לערוך סגנון כותרת של תבנית בסיס</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D0E7370D-9E3C-4E75-A8EA-76F2C18C40F8}" type="datetimeFigureOut">
              <a:rPr lang="he-IL" smtClean="0"/>
              <a:t>כ"ו/טבת/תשע"ד</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94490769-D77C-4A32-81E1-B1D419ADF4A6}" type="slidenum">
              <a:rPr lang="he-IL" smtClean="0"/>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Date Placeholder 2"/>
          <p:cNvSpPr>
            <a:spLocks noGrp="1"/>
          </p:cNvSpPr>
          <p:nvPr>
            <p:ph type="dt" sz="half" idx="10"/>
          </p:nvPr>
        </p:nvSpPr>
        <p:spPr/>
        <p:txBody>
          <a:bodyPr/>
          <a:lstStyle/>
          <a:p>
            <a:fld id="{D0E7370D-9E3C-4E75-A8EA-76F2C18C40F8}" type="datetimeFigureOut">
              <a:rPr lang="he-IL" smtClean="0"/>
              <a:t>כ"ו/טבת/תשע"ד</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94490769-D77C-4A32-81E1-B1D419ADF4A6}" type="slidenum">
              <a:rPr lang="he-IL" smtClean="0"/>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ריק">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D0E7370D-9E3C-4E75-A8EA-76F2C18C40F8}" type="datetimeFigureOut">
              <a:rPr lang="he-IL" smtClean="0"/>
              <a:t>כ"ו/טבת/תשע"ד</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94490769-D77C-4A32-81E1-B1D419ADF4A6}" type="slidenum">
              <a:rPr lang="he-IL" smtClean="0"/>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0E7370D-9E3C-4E75-A8EA-76F2C18C40F8}" type="datetimeFigureOut">
              <a:rPr lang="he-IL" smtClean="0"/>
              <a:t>כ"ו/טבת/תשע"ד</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94490769-D77C-4A32-81E1-B1D419ADF4A6}" type="slidenum">
              <a:rPr lang="he-IL" smtClean="0"/>
              <a:t>‹#›</a:t>
            </a:fld>
            <a:endParaRPr lang="he-IL"/>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he-IL" smtClean="0"/>
              <a:t>לחץ כדי לערוך סגנון כותרת של תבנית בסיס</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D0E7370D-9E3C-4E75-A8EA-76F2C18C40F8}" type="datetimeFigureOut">
              <a:rPr lang="he-IL" smtClean="0"/>
              <a:t>כ"ו/טבת/תשע"ד</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94490769-D77C-4A32-81E1-B1D419ADF4A6}" type="slidenum">
              <a:rPr lang="he-IL" smtClean="0"/>
              <a:t>‹#›</a:t>
            </a:fld>
            <a:endParaRPr lang="he-IL"/>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smtClean="0"/>
              <a:t>לחץ על הסמל כדי להוסיף תמונה</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he-IL" smtClean="0"/>
              <a:t>לחץ כדי לערוך סגנון כותרת של תבנית בסיס</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D0E7370D-9E3C-4E75-A8EA-76F2C18C40F8}" type="datetimeFigureOut">
              <a:rPr lang="he-IL" smtClean="0"/>
              <a:t>כ"ו/טבת/תשע"ד</a:t>
            </a:fld>
            <a:endParaRPr lang="he-IL"/>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he-IL"/>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94490769-D77C-4A32-81E1-B1D419ADF4A6}" type="slidenum">
              <a:rPr lang="he-IL" smtClean="0"/>
              <a:t>‹#›</a:t>
            </a:fld>
            <a:endParaRPr lang="he-IL"/>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rlcpa.co.il/copies/821maamz.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rlcpa.co.il/copies/2542.pdf" TargetMode="External"/><Relationship Id="rId2" Type="http://schemas.openxmlformats.org/officeDocument/2006/relationships/hyperlink" Target="http://www.rlcpa.co.il/copies/5329.pdf"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2" Type="http://schemas.openxmlformats.org/officeDocument/2006/relationships/hyperlink" Target="http://www.rlcpa.co.il/copies/t6101.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tax.077.co.il/phone_table_mam.asp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1600200"/>
            <a:ext cx="7772400" cy="2332856"/>
          </a:xfrm>
        </p:spPr>
        <p:txBody>
          <a:bodyPr>
            <a:noAutofit/>
          </a:bodyPr>
          <a:lstStyle/>
          <a:p>
            <a:pPr algn="r"/>
            <a:r>
              <a:rPr lang="he-IL" sz="7200" dirty="0" smtClean="0"/>
              <a:t>המדריך</a:t>
            </a:r>
            <a:br>
              <a:rPr lang="he-IL" sz="7200" dirty="0" smtClean="0"/>
            </a:br>
            <a:r>
              <a:rPr lang="he-IL" sz="7200" dirty="0" smtClean="0"/>
              <a:t>לעוסק הפטור</a:t>
            </a:r>
            <a:endParaRPr lang="he-IL" sz="7200" dirty="0"/>
          </a:p>
        </p:txBody>
      </p:sp>
      <p:pic>
        <p:nvPicPr>
          <p:cNvPr id="1026" name="Picture 2" descr="C:\Users\RIS418\Desktop\מועדון בוגרים\גרפיקה\logo_.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5445224"/>
            <a:ext cx="991343" cy="134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6738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899592" y="2708920"/>
            <a:ext cx="7344816" cy="3816424"/>
          </a:xfrm>
        </p:spPr>
        <p:txBody>
          <a:bodyPr>
            <a:noAutofit/>
          </a:bodyPr>
          <a:lstStyle/>
          <a:p>
            <a:pPr lvl="1">
              <a:buFont typeface="Wingdings" panose="05000000000000000000" pitchFamily="2" charset="2"/>
              <a:buChar char="q"/>
            </a:pPr>
            <a:r>
              <a:rPr lang="he-IL" sz="2400" dirty="0" smtClean="0"/>
              <a:t>צילום </a:t>
            </a:r>
            <a:r>
              <a:rPr lang="he-IL" sz="2400" dirty="0"/>
              <a:t>ת"ז</a:t>
            </a:r>
          </a:p>
          <a:p>
            <a:pPr lvl="1">
              <a:buFont typeface="Wingdings" panose="05000000000000000000" pitchFamily="2" charset="2"/>
              <a:buChar char="q"/>
            </a:pPr>
            <a:r>
              <a:rPr lang="he-IL" sz="2400" dirty="0"/>
              <a:t>צילום חוזה שכירות (במידה ואתה עובד מהבית והכתובת אינה מעודכנת בתעודת זהות)</a:t>
            </a:r>
          </a:p>
          <a:p>
            <a:pPr lvl="1">
              <a:buFont typeface="Wingdings" panose="05000000000000000000" pitchFamily="2" charset="2"/>
              <a:buChar char="q"/>
            </a:pPr>
            <a:r>
              <a:rPr lang="he-IL" sz="2400" dirty="0"/>
              <a:t>שיק מבוטל של חשבון הבנק שלך – לא חובה אך מומלץ</a:t>
            </a:r>
          </a:p>
          <a:p>
            <a:pPr lvl="1">
              <a:buFont typeface="Wingdings" panose="05000000000000000000" pitchFamily="2" charset="2"/>
              <a:buChar char="q"/>
            </a:pPr>
            <a:r>
              <a:rPr lang="he-IL" sz="2400" dirty="0"/>
              <a:t>תעודה על הכשרה מקצועית – לא חובה אך מומלץ</a:t>
            </a:r>
          </a:p>
          <a:p>
            <a:pPr lvl="1">
              <a:buFont typeface="Wingdings" panose="05000000000000000000" pitchFamily="2" charset="2"/>
              <a:buChar char="q"/>
            </a:pPr>
            <a:r>
              <a:rPr lang="he-IL" sz="2400" dirty="0">
                <a:hlinkClick r:id="rId2"/>
              </a:rPr>
              <a:t>טופס פתיחת תיק במע"מ</a:t>
            </a:r>
            <a:endParaRPr lang="he-IL" sz="2400" dirty="0"/>
          </a:p>
          <a:p>
            <a:pPr marL="525780" indent="-457200">
              <a:buFont typeface="+mj-lt"/>
              <a:buAutoNum type="arabicPeriod" startAt="2"/>
            </a:pPr>
            <a:endParaRPr lang="he-IL" sz="2800" dirty="0" smtClean="0"/>
          </a:p>
        </p:txBody>
      </p:sp>
      <p:sp>
        <p:nvSpPr>
          <p:cNvPr id="2" name="כותרת 1"/>
          <p:cNvSpPr>
            <a:spLocks noGrp="1"/>
          </p:cNvSpPr>
          <p:nvPr>
            <p:ph type="title"/>
          </p:nvPr>
        </p:nvSpPr>
        <p:spPr>
          <a:xfrm>
            <a:off x="1043608" y="476672"/>
            <a:ext cx="7024744" cy="1152128"/>
          </a:xfrm>
        </p:spPr>
        <p:txBody>
          <a:bodyPr>
            <a:normAutofit fontScale="90000"/>
          </a:bodyPr>
          <a:lstStyle/>
          <a:p>
            <a:pPr algn="ctr"/>
            <a:r>
              <a:rPr lang="he-IL" dirty="0" smtClean="0"/>
              <a:t>1</a:t>
            </a:r>
            <a:r>
              <a:rPr lang="he-IL" dirty="0" smtClean="0"/>
              <a:t>. פתיחת תיק עוסק פטור במע"מ-</a:t>
            </a:r>
            <a:br>
              <a:rPr lang="he-IL" dirty="0" smtClean="0"/>
            </a:br>
            <a:r>
              <a:rPr lang="he-IL" dirty="0" smtClean="0"/>
              <a:t>מסמכים נדרשים</a:t>
            </a:r>
            <a:endParaRPr lang="he-IL" dirty="0"/>
          </a:p>
        </p:txBody>
      </p:sp>
      <p:pic>
        <p:nvPicPr>
          <p:cNvPr id="4" name="Picture 2" descr="C:\Users\RIS418\Desktop\מועדון בוגרים\גרפיקה\logo_.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5445224"/>
            <a:ext cx="991343" cy="134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2567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395536" y="2492895"/>
            <a:ext cx="8280920" cy="4342183"/>
          </a:xfrm>
        </p:spPr>
        <p:txBody>
          <a:bodyPr>
            <a:normAutofit lnSpcReduction="10000"/>
          </a:bodyPr>
          <a:lstStyle/>
          <a:p>
            <a:pPr marL="68580" indent="0">
              <a:buNone/>
            </a:pPr>
            <a:r>
              <a:rPr lang="he-IL" b="1" dirty="0" smtClean="0"/>
              <a:t>1. יש לפתוח את התיק במס הכנסה מיד עם תחילת הפעילות העסקית.</a:t>
            </a:r>
          </a:p>
          <a:p>
            <a:pPr marL="68580" indent="0">
              <a:buNone/>
            </a:pPr>
            <a:r>
              <a:rPr lang="en-US" dirty="0" smtClean="0"/>
              <a:t/>
            </a:r>
            <a:br>
              <a:rPr lang="en-US" dirty="0" smtClean="0"/>
            </a:br>
            <a:r>
              <a:rPr lang="he-IL" b="1" dirty="0" smtClean="0"/>
              <a:t>2. את התיק יש לפתוח אצל פקיד השומה הקרוב לבית העסק שלך. </a:t>
            </a:r>
            <a:r>
              <a:rPr lang="he-IL" dirty="0" smtClean="0"/>
              <a:t>אם אתה גר באזור ת"א, מומלץ לבדוק לאיזה פקיד שומה אתה שייך, מכיוון שפקידי השומה מחולקים לפי סוג העיסוק.</a:t>
            </a:r>
          </a:p>
          <a:p>
            <a:pPr marL="68580" indent="0">
              <a:buNone/>
            </a:pPr>
            <a:endParaRPr lang="he-IL" dirty="0"/>
          </a:p>
          <a:p>
            <a:pPr marL="68580" indent="0">
              <a:buNone/>
            </a:pPr>
            <a:r>
              <a:rPr lang="he-IL" dirty="0" smtClean="0"/>
              <a:t>3. מבחינת </a:t>
            </a:r>
            <a:r>
              <a:rPr lang="he-IL" dirty="0"/>
              <a:t>מס הכנסה אתה נקרא נישום, לעומת עוסק לעניין מע"מ ומבוטח לעניין ביטוח לאומי. מס' העסק שלך במס הכנסה הינו מס' ת"ז שלך. </a:t>
            </a:r>
            <a:r>
              <a:rPr lang="he-IL" b="1" dirty="0" smtClean="0"/>
              <a:t>מספר </a:t>
            </a:r>
            <a:r>
              <a:rPr lang="he-IL" b="1" dirty="0"/>
              <a:t>ימים </a:t>
            </a:r>
            <a:r>
              <a:rPr lang="he-IL" b="1" dirty="0" smtClean="0"/>
              <a:t>לאחר פתיחת </a:t>
            </a:r>
            <a:r>
              <a:rPr lang="he-IL" b="1" dirty="0"/>
              <a:t>התיק, תקבל מכתב בצבע ירוק המודיע על פתיחת </a:t>
            </a:r>
            <a:r>
              <a:rPr lang="he-IL" b="1" dirty="0" smtClean="0"/>
              <a:t>התיק</a:t>
            </a:r>
            <a:r>
              <a:rPr lang="he-IL" dirty="0" smtClean="0"/>
              <a:t>, </a:t>
            </a:r>
            <a:r>
              <a:rPr lang="he-IL" dirty="0"/>
              <a:t>והמציין </a:t>
            </a:r>
            <a:r>
              <a:rPr lang="he-IL" dirty="0" smtClean="0"/>
              <a:t>את שיטת </a:t>
            </a:r>
            <a:r>
              <a:rPr lang="he-IL" dirty="0"/>
              <a:t>הנהלת החשבונות בה אתה </a:t>
            </a:r>
            <a:r>
              <a:rPr lang="he-IL" dirty="0" smtClean="0"/>
              <a:t>מחויב, וכן את הענף העסקי אליו אתה משויך</a:t>
            </a:r>
          </a:p>
          <a:p>
            <a:pPr marL="525780" indent="-457200">
              <a:buAutoNum type="arabicPeriod"/>
            </a:pPr>
            <a:endParaRPr lang="he-IL" dirty="0" smtClean="0"/>
          </a:p>
        </p:txBody>
      </p:sp>
      <p:sp>
        <p:nvSpPr>
          <p:cNvPr id="2" name="כותרת 1"/>
          <p:cNvSpPr>
            <a:spLocks noGrp="1"/>
          </p:cNvSpPr>
          <p:nvPr>
            <p:ph type="title"/>
          </p:nvPr>
        </p:nvSpPr>
        <p:spPr>
          <a:xfrm>
            <a:off x="971600" y="764704"/>
            <a:ext cx="7024744" cy="720080"/>
          </a:xfrm>
        </p:spPr>
        <p:txBody>
          <a:bodyPr>
            <a:normAutofit fontScale="90000"/>
          </a:bodyPr>
          <a:lstStyle/>
          <a:p>
            <a:pPr algn="ctr"/>
            <a:r>
              <a:rPr lang="he-IL" dirty="0" smtClean="0"/>
              <a:t>2. פתיחת תיק במס הכנסה</a:t>
            </a:r>
            <a:endParaRPr lang="he-IL" dirty="0"/>
          </a:p>
        </p:txBody>
      </p:sp>
    </p:spTree>
    <p:extLst>
      <p:ext uri="{BB962C8B-B14F-4D97-AF65-F5344CB8AC3E}">
        <p14:creationId xmlns:p14="http://schemas.microsoft.com/office/powerpoint/2010/main" val="4176230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331640" y="2708920"/>
            <a:ext cx="6696744" cy="3528392"/>
          </a:xfrm>
        </p:spPr>
        <p:txBody>
          <a:bodyPr>
            <a:noAutofit/>
          </a:bodyPr>
          <a:lstStyle/>
          <a:p>
            <a:pPr lvl="1">
              <a:buFont typeface="Wingdings" panose="05000000000000000000" pitchFamily="2" charset="2"/>
              <a:buChar char="q"/>
            </a:pPr>
            <a:r>
              <a:rPr lang="he-IL" sz="2400" dirty="0" smtClean="0">
                <a:hlinkClick r:id="rId2"/>
              </a:rPr>
              <a:t>טופס פתיחת תיק במס הכנסה</a:t>
            </a:r>
            <a:endParaRPr lang="he-IL" sz="2400" dirty="0" smtClean="0"/>
          </a:p>
          <a:p>
            <a:pPr lvl="1">
              <a:buFont typeface="Wingdings" panose="05000000000000000000" pitchFamily="2" charset="2"/>
              <a:buChar char="q"/>
            </a:pPr>
            <a:r>
              <a:rPr lang="he-IL" sz="2400" dirty="0" smtClean="0"/>
              <a:t>צילום </a:t>
            </a:r>
            <a:r>
              <a:rPr lang="he-IL" sz="2400" dirty="0"/>
              <a:t>ת"ז</a:t>
            </a:r>
          </a:p>
          <a:p>
            <a:pPr lvl="1">
              <a:buFont typeface="Wingdings" panose="05000000000000000000" pitchFamily="2" charset="2"/>
              <a:buChar char="q"/>
            </a:pPr>
            <a:r>
              <a:rPr lang="he-IL" sz="2400" dirty="0" smtClean="0">
                <a:hlinkClick r:id="rId3"/>
              </a:rPr>
              <a:t>בקשה לפטור מניכוי מס במקור</a:t>
            </a:r>
            <a:endParaRPr lang="he-IL" sz="2400" dirty="0"/>
          </a:p>
          <a:p>
            <a:pPr marL="365760" lvl="1" indent="0">
              <a:buNone/>
            </a:pPr>
            <a:endParaRPr lang="he-IL" sz="2400" b="1" dirty="0"/>
          </a:p>
          <a:p>
            <a:pPr marL="365760" lvl="1" indent="0">
              <a:buNone/>
            </a:pPr>
            <a:r>
              <a:rPr lang="he-IL" sz="2400" dirty="0" smtClean="0"/>
              <a:t>את הטופס מומלץ לצלם, ולקבל חותמת "נתקבל" </a:t>
            </a:r>
            <a:r>
              <a:rPr lang="he-IL" sz="2400" dirty="0"/>
              <a:t>מהפקיד במס </a:t>
            </a:r>
            <a:r>
              <a:rPr lang="he-IL" sz="2400" dirty="0" smtClean="0"/>
              <a:t>הכנסה, על </a:t>
            </a:r>
            <a:r>
              <a:rPr lang="he-IL" sz="2400" dirty="0" smtClean="0"/>
              <a:t>ההעתק </a:t>
            </a:r>
            <a:r>
              <a:rPr lang="he-IL" sz="2400" dirty="0" smtClean="0"/>
              <a:t>שנשאר </a:t>
            </a:r>
            <a:r>
              <a:rPr lang="he-IL" sz="2400" dirty="0" smtClean="0"/>
              <a:t>אצלך.</a:t>
            </a:r>
            <a:endParaRPr lang="he-IL" sz="2400" dirty="0"/>
          </a:p>
          <a:p>
            <a:pPr marL="525780" indent="-457200">
              <a:buFont typeface="+mj-lt"/>
              <a:buAutoNum type="arabicPeriod" startAt="2"/>
            </a:pPr>
            <a:endParaRPr lang="he-IL" sz="2800" dirty="0" smtClean="0"/>
          </a:p>
        </p:txBody>
      </p:sp>
      <p:sp>
        <p:nvSpPr>
          <p:cNvPr id="2" name="כותרת 1"/>
          <p:cNvSpPr>
            <a:spLocks noGrp="1"/>
          </p:cNvSpPr>
          <p:nvPr>
            <p:ph type="title"/>
          </p:nvPr>
        </p:nvSpPr>
        <p:spPr>
          <a:xfrm>
            <a:off x="1043608" y="476672"/>
            <a:ext cx="7024744" cy="1152128"/>
          </a:xfrm>
        </p:spPr>
        <p:txBody>
          <a:bodyPr>
            <a:normAutofit fontScale="90000"/>
          </a:bodyPr>
          <a:lstStyle/>
          <a:p>
            <a:pPr algn="ctr"/>
            <a:r>
              <a:rPr lang="he-IL" dirty="0" smtClean="0"/>
              <a:t>2. פתיחת תיק במס הכנסה-</a:t>
            </a:r>
            <a:br>
              <a:rPr lang="he-IL" dirty="0" smtClean="0"/>
            </a:br>
            <a:r>
              <a:rPr lang="he-IL" dirty="0" smtClean="0"/>
              <a:t>מסמכים נדרשים</a:t>
            </a:r>
            <a:endParaRPr lang="he-IL" dirty="0"/>
          </a:p>
        </p:txBody>
      </p:sp>
      <p:pic>
        <p:nvPicPr>
          <p:cNvPr id="4" name="Picture 2" descr="C:\Users\RIS418\Desktop\מועדון בוגרים\גרפיקה\logo_.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1520" y="5445224"/>
            <a:ext cx="991343" cy="134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8565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323528" y="2492896"/>
            <a:ext cx="8424936" cy="4464496"/>
          </a:xfrm>
        </p:spPr>
        <p:txBody>
          <a:bodyPr>
            <a:normAutofit/>
          </a:bodyPr>
          <a:lstStyle/>
          <a:p>
            <a:pPr marL="514350" indent="-514350">
              <a:buFont typeface="+mj-lt"/>
              <a:buAutoNum type="arabicPeriod"/>
            </a:pPr>
            <a:r>
              <a:rPr lang="he-IL" b="1" dirty="0"/>
              <a:t>יש לפתוח את התיק כעצמאי בביטוח לאומי מיד עם </a:t>
            </a:r>
            <a:r>
              <a:rPr lang="he-IL" b="1" dirty="0" smtClean="0"/>
              <a:t>תחילת </a:t>
            </a:r>
            <a:r>
              <a:rPr lang="he-IL" b="1" dirty="0"/>
              <a:t>הפעילות העסקית. </a:t>
            </a:r>
            <a:endParaRPr lang="he-IL" b="1" dirty="0" smtClean="0"/>
          </a:p>
          <a:p>
            <a:pPr marL="514350" indent="-514350">
              <a:buFont typeface="+mj-lt"/>
              <a:buAutoNum type="arabicPeriod"/>
            </a:pPr>
            <a:r>
              <a:rPr lang="he-IL" b="1" dirty="0" smtClean="0"/>
              <a:t>יש למסור </a:t>
            </a:r>
            <a:r>
              <a:rPr lang="he-IL" b="1" dirty="0" smtClean="0"/>
              <a:t>טופס </a:t>
            </a:r>
            <a:r>
              <a:rPr lang="he-IL" b="1" dirty="0" smtClean="0">
                <a:hlinkClick r:id="rId2"/>
              </a:rPr>
              <a:t>דין וחשבון שנתי</a:t>
            </a:r>
            <a:r>
              <a:rPr lang="he-IL" b="1" dirty="0"/>
              <a:t> </a:t>
            </a:r>
            <a:r>
              <a:rPr lang="he-IL" b="1" dirty="0" smtClean="0"/>
              <a:t>למוסד לביטוח לאומי הקרוב למקום </a:t>
            </a:r>
            <a:r>
              <a:rPr lang="he-IL" b="1" dirty="0" smtClean="0"/>
              <a:t>מגוריך.</a:t>
            </a:r>
            <a:r>
              <a:rPr lang="en-US" sz="2800" dirty="0" smtClean="0"/>
              <a:t/>
            </a:r>
            <a:br>
              <a:rPr lang="en-US" sz="2800" dirty="0" smtClean="0"/>
            </a:br>
            <a:r>
              <a:rPr lang="he-IL" sz="1700" dirty="0" smtClean="0"/>
              <a:t>*</a:t>
            </a:r>
            <a:r>
              <a:rPr lang="he-IL" sz="1700" dirty="0" smtClean="0"/>
              <a:t>מומלץ לציין סכום הכי קרוב לתחזית החודשית </a:t>
            </a:r>
            <a:r>
              <a:rPr lang="he-IL" sz="1700" dirty="0" smtClean="0"/>
              <a:t>שלך, מכיוון ש</a:t>
            </a:r>
            <a:r>
              <a:rPr lang="he-IL" sz="1700" dirty="0" smtClean="0"/>
              <a:t>סכום </a:t>
            </a:r>
            <a:r>
              <a:rPr lang="he-IL" sz="1700" dirty="0"/>
              <a:t>התשלום נקבע בהתאם להצהרתך בטופס </a:t>
            </a:r>
            <a:r>
              <a:rPr lang="he-IL" sz="1700" dirty="0" smtClean="0"/>
              <a:t>הנ"ל. המקדמות </a:t>
            </a:r>
            <a:r>
              <a:rPr lang="he-IL" sz="1700" dirty="0"/>
              <a:t>שתשלם הינם על החשבון, החישוב הסופי ייעשה לאחר הגשת הדוח השנתי למס הכנסה. מס הכנסה מעביר לביטוח לאומי את נתוני הדוח, וביטוח לאומי ישלח מכתב על הפרשים. אם שילמת מקדמות גבוהות מדי, תקבל החזר לחשבון הבנק. אם שילמת פחות מדי, תידרש להשלים הפרשים.</a:t>
            </a:r>
          </a:p>
          <a:p>
            <a:pPr marL="514350" indent="-514350">
              <a:buFont typeface="+mj-lt"/>
              <a:buAutoNum type="arabicPeriod"/>
            </a:pPr>
            <a:r>
              <a:rPr lang="he-IL" b="1" dirty="0" smtClean="0"/>
              <a:t>לאחר </a:t>
            </a:r>
            <a:r>
              <a:rPr lang="he-IL" b="1" dirty="0" smtClean="0"/>
              <a:t>מס' ימים, תקבל פנקס תשלומים </a:t>
            </a:r>
            <a:r>
              <a:rPr lang="he-IL" dirty="0" smtClean="0"/>
              <a:t>אותו ניתן לשלם בהוראת קבע, באתר האינטרנט של המוסד לביטוח לאומי, או מדי חודש באמצעות שובר בבנק.</a:t>
            </a:r>
          </a:p>
        </p:txBody>
      </p:sp>
      <p:sp>
        <p:nvSpPr>
          <p:cNvPr id="2" name="כותרת 1"/>
          <p:cNvSpPr>
            <a:spLocks noGrp="1"/>
          </p:cNvSpPr>
          <p:nvPr>
            <p:ph type="title"/>
          </p:nvPr>
        </p:nvSpPr>
        <p:spPr>
          <a:xfrm>
            <a:off x="971600" y="332656"/>
            <a:ext cx="7024744" cy="1296144"/>
          </a:xfrm>
        </p:spPr>
        <p:txBody>
          <a:bodyPr>
            <a:normAutofit/>
          </a:bodyPr>
          <a:lstStyle/>
          <a:p>
            <a:pPr algn="ctr"/>
            <a:r>
              <a:rPr lang="he-IL" dirty="0" smtClean="0"/>
              <a:t>3. פתיחת תיק בביטוח </a:t>
            </a:r>
            <a:r>
              <a:rPr lang="he-IL" dirty="0" smtClean="0"/>
              <a:t>לאומי</a:t>
            </a:r>
            <a:endParaRPr lang="he-IL" dirty="0"/>
          </a:p>
        </p:txBody>
      </p:sp>
    </p:spTree>
    <p:extLst>
      <p:ext uri="{BB962C8B-B14F-4D97-AF65-F5344CB8AC3E}">
        <p14:creationId xmlns:p14="http://schemas.microsoft.com/office/powerpoint/2010/main" val="826550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251520" y="2564904"/>
            <a:ext cx="8640960" cy="4248472"/>
          </a:xfrm>
        </p:spPr>
        <p:txBody>
          <a:bodyPr>
            <a:noAutofit/>
          </a:bodyPr>
          <a:lstStyle/>
          <a:p>
            <a:pPr marL="68580" indent="0">
              <a:buNone/>
            </a:pPr>
            <a:r>
              <a:rPr lang="he-IL" sz="2100" b="1" dirty="0" smtClean="0"/>
              <a:t>רק </a:t>
            </a:r>
            <a:r>
              <a:rPr lang="he-IL" sz="2100" b="1" dirty="0"/>
              <a:t>מבוטח העונה להגדרה של עובד עצמאי </a:t>
            </a:r>
            <a:r>
              <a:rPr lang="he-IL" sz="2100" dirty="0"/>
              <a:t>בעל תיק פתוח במוסד לביטוח לאומי יהיה זכאי לסוגים שונים של גמלאות, כגון דמי פגיעה </a:t>
            </a:r>
            <a:r>
              <a:rPr lang="he-IL" sz="2100" dirty="0" smtClean="0"/>
              <a:t>בעבודה. </a:t>
            </a:r>
            <a:r>
              <a:rPr lang="he-IL" sz="2100" b="1" dirty="0" smtClean="0"/>
              <a:t>עובד </a:t>
            </a:r>
            <a:r>
              <a:rPr lang="he-IL" sz="2100" b="1" dirty="0"/>
              <a:t>עצמאי ע"פ חוק ביטוח לאומי חייב לענות על אחד מהקריטריונים הבאים</a:t>
            </a:r>
            <a:r>
              <a:rPr lang="he-IL" sz="2100" b="1" dirty="0" smtClean="0"/>
              <a:t>:</a:t>
            </a:r>
            <a:r>
              <a:rPr lang="en-US" sz="2100" b="1" dirty="0" smtClean="0"/>
              <a:t/>
            </a:r>
            <a:br>
              <a:rPr lang="en-US" sz="2100" b="1" dirty="0" smtClean="0"/>
            </a:br>
            <a:endParaRPr lang="he-IL" sz="2100" b="1" dirty="0"/>
          </a:p>
          <a:p>
            <a:pPr marL="68580" indent="0">
              <a:buNone/>
            </a:pPr>
            <a:r>
              <a:rPr lang="he-IL" sz="2100" dirty="0" smtClean="0"/>
              <a:t>1. מי </a:t>
            </a:r>
            <a:r>
              <a:rPr lang="he-IL" sz="2100" dirty="0"/>
              <a:t>שעוסק במשלח ידו לפחות 20 שעות בשבוע </a:t>
            </a:r>
            <a:r>
              <a:rPr lang="he-IL" sz="2100" dirty="0" smtClean="0"/>
              <a:t>בממוצע</a:t>
            </a:r>
            <a:r>
              <a:rPr lang="en-US" sz="2100" dirty="0" smtClean="0"/>
              <a:t/>
            </a:r>
            <a:br>
              <a:rPr lang="en-US" sz="2100" dirty="0" smtClean="0"/>
            </a:br>
            <a:r>
              <a:rPr lang="he-IL" sz="2100" dirty="0" smtClean="0"/>
              <a:t>2</a:t>
            </a:r>
            <a:r>
              <a:rPr lang="he-IL" sz="2100" dirty="0"/>
              <a:t>. מי שהכנסתו החודשית הממוצעת </a:t>
            </a:r>
            <a:r>
              <a:rPr lang="he-IL" sz="2100" dirty="0" smtClean="0"/>
              <a:t>ממשלח ידו עולה על 50% מהשכר הממוצע</a:t>
            </a:r>
            <a:r>
              <a:rPr lang="en-US" sz="2100" dirty="0" smtClean="0"/>
              <a:t/>
            </a:r>
            <a:br>
              <a:rPr lang="en-US" sz="2100" dirty="0" smtClean="0"/>
            </a:br>
            <a:r>
              <a:rPr lang="he-IL" sz="2100" dirty="0" smtClean="0"/>
              <a:t>3</a:t>
            </a:r>
            <a:r>
              <a:rPr lang="he-IL" sz="2100" dirty="0" smtClean="0"/>
              <a:t>. מי שעוסק במשלח ידו 12 שעות בשבוע, והכנסתו עולה על 15% מהשכר </a:t>
            </a:r>
            <a:r>
              <a:rPr lang="he-IL" sz="2100" dirty="0" smtClean="0"/>
              <a:t>הממוצע</a:t>
            </a:r>
            <a:r>
              <a:rPr lang="en-US" sz="2100" dirty="0" smtClean="0"/>
              <a:t/>
            </a:r>
            <a:br>
              <a:rPr lang="en-US" sz="2100" dirty="0" smtClean="0"/>
            </a:br>
            <a:endParaRPr lang="he-IL" sz="2100" dirty="0" smtClean="0"/>
          </a:p>
          <a:p>
            <a:pPr marL="68580" indent="0">
              <a:buNone/>
            </a:pPr>
            <a:r>
              <a:rPr lang="he-IL" sz="2100" b="1" dirty="0" smtClean="0"/>
              <a:t>אם </a:t>
            </a:r>
            <a:r>
              <a:rPr lang="he-IL" sz="2100" b="1" dirty="0" smtClean="0"/>
              <a:t>אינך עונה על הגדרה זו, והכנסתך השנתית קטנה מ-25% מהשכר הממוצע במשק, תהיה פטור מתשלום ביטוח לאומי על הכנסותיך הנוספות</a:t>
            </a:r>
            <a:endParaRPr lang="he-IL" sz="2100" b="1" dirty="0"/>
          </a:p>
        </p:txBody>
      </p:sp>
      <p:sp>
        <p:nvSpPr>
          <p:cNvPr id="2" name="כותרת 1"/>
          <p:cNvSpPr>
            <a:spLocks noGrp="1"/>
          </p:cNvSpPr>
          <p:nvPr>
            <p:ph type="title"/>
          </p:nvPr>
        </p:nvSpPr>
        <p:spPr>
          <a:xfrm>
            <a:off x="971600" y="620688"/>
            <a:ext cx="7024744" cy="1008112"/>
          </a:xfrm>
        </p:spPr>
        <p:txBody>
          <a:bodyPr>
            <a:normAutofit fontScale="90000"/>
          </a:bodyPr>
          <a:lstStyle/>
          <a:p>
            <a:pPr algn="ctr"/>
            <a:r>
              <a:rPr lang="he-IL" dirty="0" smtClean="0"/>
              <a:t>3. פתיחת תיק בביטוח לאומי-</a:t>
            </a:r>
            <a:br>
              <a:rPr lang="he-IL" dirty="0" smtClean="0"/>
            </a:br>
            <a:r>
              <a:rPr lang="he-IL" dirty="0" smtClean="0"/>
              <a:t>עובד עצמאי</a:t>
            </a:r>
            <a:endParaRPr lang="he-IL" dirty="0"/>
          </a:p>
        </p:txBody>
      </p:sp>
      <p:pic>
        <p:nvPicPr>
          <p:cNvPr id="4" name="Picture 2" descr="C:\Users\RIS418\Desktop\מועדון בוגרים\גרפיקה\logo_.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496" y="5445224"/>
            <a:ext cx="991343" cy="134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2534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2"/>
          <p:cNvSpPr>
            <a:spLocks noGrp="1"/>
          </p:cNvSpPr>
          <p:nvPr>
            <p:ph type="title"/>
          </p:nvPr>
        </p:nvSpPr>
        <p:spPr/>
        <p:txBody>
          <a:bodyPr/>
          <a:lstStyle/>
          <a:p>
            <a:r>
              <a:rPr lang="he-IL" dirty="0" smtClean="0"/>
              <a:t>בהצלחה!</a:t>
            </a:r>
            <a:endParaRPr lang="he-IL" dirty="0"/>
          </a:p>
        </p:txBody>
      </p:sp>
      <p:pic>
        <p:nvPicPr>
          <p:cNvPr id="5" name="Picture 2" descr="C:\Users\RIS418\Desktop\מועדון בוגרים\גרפיקה\logo_.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71800" y="2045445"/>
            <a:ext cx="3312368" cy="44798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3807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p:txBody>
          <a:bodyPr>
            <a:normAutofit lnSpcReduction="10000"/>
          </a:bodyPr>
          <a:lstStyle/>
          <a:p>
            <a:pPr marL="0" indent="0">
              <a:buNone/>
            </a:pPr>
            <a:r>
              <a:rPr lang="he-IL" dirty="0" smtClean="0"/>
              <a:t>עסקים רבים בתחילת דרכם מתלבטים לגבי צורת הרישום המיטבית ביותר עבורם במע"מ.</a:t>
            </a:r>
          </a:p>
          <a:p>
            <a:pPr marL="0" indent="0">
              <a:buNone/>
            </a:pPr>
            <a:endParaRPr lang="he-IL" dirty="0"/>
          </a:p>
          <a:p>
            <a:pPr marL="0" indent="0">
              <a:buNone/>
            </a:pPr>
            <a:r>
              <a:rPr lang="he-IL" dirty="0" smtClean="0"/>
              <a:t>עוסק פטור מוגדר כעוסק אשר </a:t>
            </a:r>
            <a:r>
              <a:rPr lang="he-IL" dirty="0" smtClean="0"/>
              <a:t>מחזור העסקאות שלו אינו עולה על 100,000 </a:t>
            </a:r>
            <a:r>
              <a:rPr lang="he-IL" dirty="0" smtClean="0"/>
              <a:t>₪ לשנת 2014</a:t>
            </a:r>
            <a:endParaRPr lang="he-IL" dirty="0" smtClean="0"/>
          </a:p>
          <a:p>
            <a:pPr marL="301943" lvl="1" indent="0">
              <a:buNone/>
            </a:pPr>
            <a:endParaRPr lang="he-IL" dirty="0" smtClean="0"/>
          </a:p>
          <a:p>
            <a:pPr marL="301943" lvl="1" indent="0">
              <a:buNone/>
            </a:pPr>
            <a:r>
              <a:rPr lang="he-IL" dirty="0" smtClean="0"/>
              <a:t>*מחזור </a:t>
            </a:r>
            <a:r>
              <a:rPr lang="he-IL" dirty="0" smtClean="0"/>
              <a:t>העסקות בשנת 2013 אינו עולה על 77,993 ₪</a:t>
            </a:r>
            <a:endParaRPr lang="he-IL" dirty="0"/>
          </a:p>
          <a:p>
            <a:pPr marL="365760" lvl="1" indent="0">
              <a:buNone/>
            </a:pPr>
            <a:endParaRPr lang="he-IL" dirty="0" smtClean="0"/>
          </a:p>
          <a:p>
            <a:pPr marL="365760" lvl="1" indent="0">
              <a:buNone/>
            </a:pPr>
            <a:r>
              <a:rPr lang="he-IL" dirty="0" smtClean="0"/>
              <a:t>(מחזור העסקאות הפטור ממע"מ מתעדכן מדי שנה)</a:t>
            </a:r>
            <a:endParaRPr lang="he-IL" dirty="0" smtClean="0"/>
          </a:p>
        </p:txBody>
      </p:sp>
      <p:sp>
        <p:nvSpPr>
          <p:cNvPr id="2" name="כותרת 1"/>
          <p:cNvSpPr>
            <a:spLocks noGrp="1"/>
          </p:cNvSpPr>
          <p:nvPr>
            <p:ph type="title"/>
          </p:nvPr>
        </p:nvSpPr>
        <p:spPr/>
        <p:txBody>
          <a:bodyPr/>
          <a:lstStyle/>
          <a:p>
            <a:pPr algn="ctr"/>
            <a:r>
              <a:rPr lang="he-IL" dirty="0" smtClean="0"/>
              <a:t>מי הוא עוסק פטור?</a:t>
            </a:r>
            <a:endParaRPr lang="he-IL" dirty="0"/>
          </a:p>
        </p:txBody>
      </p:sp>
      <p:pic>
        <p:nvPicPr>
          <p:cNvPr id="4" name="Picture 2" descr="C:\Users\RIS418\Desktop\מועדון בוגרים\גרפיקה\logo_.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5445224"/>
            <a:ext cx="991343" cy="134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2191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323528" y="2609547"/>
            <a:ext cx="8640960" cy="4131821"/>
          </a:xfrm>
        </p:spPr>
        <p:txBody>
          <a:bodyPr>
            <a:normAutofit fontScale="92500" lnSpcReduction="10000"/>
          </a:bodyPr>
          <a:lstStyle/>
          <a:p>
            <a:r>
              <a:rPr lang="he-IL" dirty="0" smtClean="0"/>
              <a:t>המקצועות הבאים אינם יכולים להירשם כעוסק פטור, אלא חייבים להירשם כעוסק מורשה:</a:t>
            </a:r>
          </a:p>
          <a:p>
            <a:pPr lvl="1"/>
            <a:r>
              <a:rPr lang="he-IL" dirty="0" smtClean="0"/>
              <a:t>אגרונום, אדריכל, הנדסאי, חוקר פרטי, טוען רבני, טכנאי, טכנאי שיניים, יועץ לארגון, יועץ לניהול, יועץ מדעי, יועץ מס, כלכלן, מהנדס, מודד, מנהל חשבונות, מתורגמן, סוכן ביטוח, עו"ד, רו"ח או שמאי, בעל מעבדה כימית או רפואית</a:t>
            </a:r>
          </a:p>
          <a:p>
            <a:pPr lvl="1"/>
            <a:r>
              <a:rPr lang="he-IL" dirty="0" smtClean="0"/>
              <a:t>רופא, לרבות פסיכולוג, פיזיותרפיסט, וטרינר, רופא/מרפא שיניים</a:t>
            </a:r>
          </a:p>
          <a:p>
            <a:pPr lvl="1"/>
            <a:r>
              <a:rPr lang="he-IL" dirty="0" smtClean="0"/>
              <a:t>בעל בית ספר של: נהיגה, </a:t>
            </a:r>
            <a:r>
              <a:rPr lang="he-IL" dirty="0" smtClean="0"/>
              <a:t>בית ספר או גן </a:t>
            </a:r>
            <a:r>
              <a:rPr lang="he-IL" dirty="0" smtClean="0"/>
              <a:t>ילדים שאינו מלכ"ר, הדרכה מקצועית/עיונית/מעשית כולל אומנויות וספורט</a:t>
            </a:r>
          </a:p>
          <a:p>
            <a:pPr lvl="1"/>
            <a:r>
              <a:rPr lang="he-IL" dirty="0" smtClean="0"/>
              <a:t>סוחר/מתווך </a:t>
            </a:r>
            <a:r>
              <a:rPr lang="he-IL" dirty="0" smtClean="0"/>
              <a:t>מקרקעין</a:t>
            </a:r>
          </a:p>
          <a:p>
            <a:pPr lvl="1"/>
            <a:r>
              <a:rPr lang="he-IL" dirty="0" smtClean="0"/>
              <a:t>סוחר/מתווך רכב</a:t>
            </a:r>
            <a:endParaRPr lang="he-IL" dirty="0" smtClean="0"/>
          </a:p>
          <a:p>
            <a:pPr lvl="1"/>
            <a:r>
              <a:rPr lang="he-IL" dirty="0" smtClean="0"/>
              <a:t>חברה רשומה</a:t>
            </a:r>
          </a:p>
          <a:p>
            <a:pPr lvl="1"/>
            <a:r>
              <a:rPr lang="he-IL" dirty="0" smtClean="0"/>
              <a:t>אגודה שיתופית</a:t>
            </a:r>
          </a:p>
        </p:txBody>
      </p:sp>
      <p:sp>
        <p:nvSpPr>
          <p:cNvPr id="2" name="כותרת 1"/>
          <p:cNvSpPr>
            <a:spLocks noGrp="1"/>
          </p:cNvSpPr>
          <p:nvPr>
            <p:ph type="title"/>
          </p:nvPr>
        </p:nvSpPr>
        <p:spPr>
          <a:xfrm>
            <a:off x="1043490" y="692696"/>
            <a:ext cx="7024744" cy="720080"/>
          </a:xfrm>
        </p:spPr>
        <p:txBody>
          <a:bodyPr>
            <a:normAutofit fontScale="90000"/>
          </a:bodyPr>
          <a:lstStyle/>
          <a:p>
            <a:pPr algn="ctr"/>
            <a:r>
              <a:rPr lang="he-IL" dirty="0" smtClean="0"/>
              <a:t>מי לא יכול להירשם כעוסק פטור?</a:t>
            </a:r>
            <a:br>
              <a:rPr lang="he-IL" dirty="0" smtClean="0"/>
            </a:br>
            <a:r>
              <a:rPr lang="he-IL" dirty="0"/>
              <a:t>(</a:t>
            </a:r>
            <a:r>
              <a:rPr lang="he-IL" dirty="0" smtClean="0"/>
              <a:t>ללא </a:t>
            </a:r>
            <a:r>
              <a:rPr lang="he-IL" dirty="0" smtClean="0"/>
              <a:t>קשר לגובה </a:t>
            </a:r>
            <a:r>
              <a:rPr lang="he-IL" dirty="0" smtClean="0"/>
              <a:t>המחזור)</a:t>
            </a:r>
            <a:endParaRPr lang="he-IL" dirty="0"/>
          </a:p>
        </p:txBody>
      </p:sp>
      <p:pic>
        <p:nvPicPr>
          <p:cNvPr id="4" name="Picture 2" descr="C:\Users\RIS418\Desktop\מועדון בוגרים\גרפיקה\logo_.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5445224"/>
            <a:ext cx="991343" cy="134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8361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67544" y="2681555"/>
            <a:ext cx="8280920" cy="3843789"/>
          </a:xfrm>
        </p:spPr>
        <p:txBody>
          <a:bodyPr>
            <a:normAutofit/>
          </a:bodyPr>
          <a:lstStyle/>
          <a:p>
            <a:r>
              <a:rPr lang="he-IL" b="1" dirty="0" smtClean="0"/>
              <a:t>המקצועות הבאים </a:t>
            </a:r>
            <a:r>
              <a:rPr lang="he-IL" b="1" u="sng" dirty="0" smtClean="0"/>
              <a:t>יכולים</a:t>
            </a:r>
            <a:r>
              <a:rPr lang="he-IL" b="1" dirty="0" smtClean="0"/>
              <a:t> להירשם כעוסק פטור רק </a:t>
            </a:r>
            <a:r>
              <a:rPr lang="he-IL" b="1" u="sng" dirty="0" smtClean="0"/>
              <a:t>בתנאי</a:t>
            </a:r>
            <a:r>
              <a:rPr lang="he-IL" b="1" dirty="0" smtClean="0"/>
              <a:t> שעיקר </a:t>
            </a:r>
            <a:r>
              <a:rPr lang="he-IL" b="1" dirty="0" smtClean="0"/>
              <a:t>ההכנסה היא מהעסק העצמאי הבא, </a:t>
            </a:r>
            <a:r>
              <a:rPr lang="he-IL" b="1" dirty="0" smtClean="0"/>
              <a:t>ולא מעבודה </a:t>
            </a:r>
            <a:r>
              <a:rPr lang="he-IL" b="1" dirty="0" smtClean="0"/>
              <a:t>כשכיר:</a:t>
            </a:r>
            <a:endParaRPr lang="he-IL" b="1" dirty="0" smtClean="0"/>
          </a:p>
          <a:p>
            <a:pPr lvl="1"/>
            <a:r>
              <a:rPr lang="he-IL" dirty="0"/>
              <a:t>הרצאה/הוראה/הדרכה/תרגול/הנחייה/תפאורה/מופע אמנותי , הכנת/בדיקת/ניהול/פיקוח מבחנים, כתבנות, תרגום, כתיבה/עריכה, פישור</a:t>
            </a:r>
          </a:p>
        </p:txBody>
      </p:sp>
      <p:sp>
        <p:nvSpPr>
          <p:cNvPr id="2" name="כותרת 1"/>
          <p:cNvSpPr>
            <a:spLocks noGrp="1"/>
          </p:cNvSpPr>
          <p:nvPr>
            <p:ph type="title"/>
          </p:nvPr>
        </p:nvSpPr>
        <p:spPr>
          <a:xfrm>
            <a:off x="1043490" y="332656"/>
            <a:ext cx="7024744" cy="1368152"/>
          </a:xfrm>
        </p:spPr>
        <p:txBody>
          <a:bodyPr>
            <a:normAutofit fontScale="90000"/>
          </a:bodyPr>
          <a:lstStyle/>
          <a:p>
            <a:pPr algn="ctr"/>
            <a:r>
              <a:rPr lang="he-IL" dirty="0" smtClean="0"/>
              <a:t>מי לא יכול להירשם כעוסק פטור?</a:t>
            </a:r>
            <a:br>
              <a:rPr lang="he-IL" dirty="0" smtClean="0"/>
            </a:br>
            <a:r>
              <a:rPr lang="he-IL" dirty="0" smtClean="0"/>
              <a:t>המשך </a:t>
            </a:r>
            <a:endParaRPr lang="he-IL" dirty="0"/>
          </a:p>
        </p:txBody>
      </p:sp>
      <p:pic>
        <p:nvPicPr>
          <p:cNvPr id="4" name="Picture 2" descr="C:\Users\RIS418\Desktop\מועדון בוגרים\גרפיקה\logo_.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5445224"/>
            <a:ext cx="991343" cy="134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7261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251520" y="2753563"/>
            <a:ext cx="8640960" cy="3627765"/>
          </a:xfrm>
        </p:spPr>
        <p:txBody>
          <a:bodyPr>
            <a:normAutofit/>
          </a:bodyPr>
          <a:lstStyle/>
          <a:p>
            <a:r>
              <a:rPr lang="he-IL" dirty="0" smtClean="0"/>
              <a:t>עוסק פטור אינו גובה מע"מ </a:t>
            </a:r>
            <a:r>
              <a:rPr lang="he-IL" dirty="0" smtClean="0"/>
              <a:t>מלקוחותיו (אינו צריך להוסיף מע"מ), </a:t>
            </a:r>
            <a:r>
              <a:rPr lang="he-IL" dirty="0" smtClean="0"/>
              <a:t>כמו כן אינו מקזז מע"מ מהוצאותיו. סכום המע"מ שאינו ניתן לקיזוז מתווסף לסכום החשבונית</a:t>
            </a:r>
          </a:p>
          <a:p>
            <a:r>
              <a:rPr lang="he-IL" dirty="0" smtClean="0"/>
              <a:t>במידה ויש חריגה מגובה מחזור הפטור, יש לשלם מע"מ על ההפרש, ובמקביל לקזז את המע"מ מההוצאות בתקופה זו</a:t>
            </a:r>
          </a:p>
          <a:p>
            <a:r>
              <a:rPr lang="he-IL" dirty="0" smtClean="0"/>
              <a:t>הפטור הינו למע"מ בלבד, ולא ממס הכנסה ובמרבית המקרים לא מביטוח לאומי</a:t>
            </a:r>
          </a:p>
        </p:txBody>
      </p:sp>
      <p:sp>
        <p:nvSpPr>
          <p:cNvPr id="2" name="כותרת 1"/>
          <p:cNvSpPr>
            <a:spLocks noGrp="1"/>
          </p:cNvSpPr>
          <p:nvPr>
            <p:ph type="title"/>
          </p:nvPr>
        </p:nvSpPr>
        <p:spPr>
          <a:xfrm>
            <a:off x="1043490" y="404664"/>
            <a:ext cx="7024744" cy="1368152"/>
          </a:xfrm>
        </p:spPr>
        <p:txBody>
          <a:bodyPr>
            <a:normAutofit fontScale="90000"/>
          </a:bodyPr>
          <a:lstStyle/>
          <a:p>
            <a:pPr algn="ctr"/>
            <a:r>
              <a:rPr lang="he-IL" dirty="0" smtClean="0"/>
              <a:t>פטור ממע"מ של עוסק פטור –</a:t>
            </a:r>
            <a:br>
              <a:rPr lang="he-IL" dirty="0" smtClean="0"/>
            </a:br>
            <a:r>
              <a:rPr lang="he-IL" dirty="0" smtClean="0"/>
              <a:t>מה זה אומר?</a:t>
            </a:r>
            <a:endParaRPr lang="he-IL" dirty="0"/>
          </a:p>
        </p:txBody>
      </p:sp>
      <p:pic>
        <p:nvPicPr>
          <p:cNvPr id="4" name="Picture 2" descr="C:\Users\RIS418\Desktop\מועדון בוגרים\גרפיקה\logo_.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5445224"/>
            <a:ext cx="991343" cy="134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4441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idx="1"/>
          </p:nvPr>
        </p:nvSpPr>
        <p:spPr>
          <a:xfrm>
            <a:off x="1298828" y="836712"/>
            <a:ext cx="3057148" cy="639762"/>
          </a:xfrm>
        </p:spPr>
        <p:txBody>
          <a:bodyPr/>
          <a:lstStyle/>
          <a:p>
            <a:pPr algn="ctr"/>
            <a:r>
              <a:rPr lang="he-IL" sz="3200" dirty="0" smtClean="0"/>
              <a:t>חסרונות</a:t>
            </a:r>
            <a:endParaRPr lang="he-IL" dirty="0"/>
          </a:p>
        </p:txBody>
      </p:sp>
      <p:sp>
        <p:nvSpPr>
          <p:cNvPr id="4" name="מציין מיקום תוכן 3"/>
          <p:cNvSpPr>
            <a:spLocks noGrp="1"/>
          </p:cNvSpPr>
          <p:nvPr>
            <p:ph sz="half" idx="2"/>
          </p:nvPr>
        </p:nvSpPr>
        <p:spPr>
          <a:xfrm>
            <a:off x="1041721" y="1988840"/>
            <a:ext cx="3419856" cy="4181691"/>
          </a:xfrm>
        </p:spPr>
        <p:txBody>
          <a:bodyPr>
            <a:normAutofit/>
          </a:bodyPr>
          <a:lstStyle/>
          <a:p>
            <a:r>
              <a:rPr lang="he-IL" dirty="0" smtClean="0"/>
              <a:t>תדמית של עסק קטן</a:t>
            </a:r>
          </a:p>
          <a:p>
            <a:r>
              <a:rPr lang="he-IL" dirty="0" smtClean="0"/>
              <a:t>"תקרת זכוכית" לא מאפשרת להגדיל את המחזור מחשש מהצורך לעבור להיות </a:t>
            </a:r>
            <a:r>
              <a:rPr lang="he-IL" dirty="0" smtClean="0"/>
              <a:t>"עוסק מורשה"</a:t>
            </a:r>
            <a:endParaRPr lang="he-IL" dirty="0" smtClean="0"/>
          </a:p>
          <a:p>
            <a:r>
              <a:rPr lang="he-IL" dirty="0" smtClean="0"/>
              <a:t>לעיתים צורך לעמוד ברכישות של ציוד או סחורה בעלות סכומים מהותיים, ללא </a:t>
            </a:r>
            <a:r>
              <a:rPr lang="he-IL" dirty="0" smtClean="0"/>
              <a:t>קיזוז ההוצאות</a:t>
            </a:r>
            <a:endParaRPr lang="he-IL" dirty="0" smtClean="0"/>
          </a:p>
          <a:p>
            <a:endParaRPr lang="he-IL" dirty="0"/>
          </a:p>
        </p:txBody>
      </p:sp>
      <p:sp>
        <p:nvSpPr>
          <p:cNvPr id="5" name="מציין מיקום טקסט 4"/>
          <p:cNvSpPr>
            <a:spLocks noGrp="1"/>
          </p:cNvSpPr>
          <p:nvPr>
            <p:ph type="body" sz="quarter" idx="3"/>
          </p:nvPr>
        </p:nvSpPr>
        <p:spPr>
          <a:xfrm>
            <a:off x="5076056" y="836712"/>
            <a:ext cx="3055717" cy="639762"/>
          </a:xfrm>
        </p:spPr>
        <p:txBody>
          <a:bodyPr/>
          <a:lstStyle/>
          <a:p>
            <a:pPr algn="ctr"/>
            <a:r>
              <a:rPr lang="he-IL" sz="3200" dirty="0" smtClean="0"/>
              <a:t>יתרונות</a:t>
            </a:r>
            <a:endParaRPr lang="he-IL" dirty="0"/>
          </a:p>
        </p:txBody>
      </p:sp>
      <p:sp>
        <p:nvSpPr>
          <p:cNvPr id="6" name="מציין מיקום תוכן 5"/>
          <p:cNvSpPr>
            <a:spLocks noGrp="1"/>
          </p:cNvSpPr>
          <p:nvPr>
            <p:ph sz="quarter" idx="4"/>
          </p:nvPr>
        </p:nvSpPr>
        <p:spPr>
          <a:xfrm>
            <a:off x="4645152" y="1988840"/>
            <a:ext cx="3419856" cy="4181691"/>
          </a:xfrm>
        </p:spPr>
        <p:txBody>
          <a:bodyPr>
            <a:normAutofit/>
          </a:bodyPr>
          <a:lstStyle/>
          <a:p>
            <a:r>
              <a:rPr lang="he-IL" dirty="0" smtClean="0"/>
              <a:t>הדיווח למע"מ נעשה פעם </a:t>
            </a:r>
            <a:r>
              <a:rPr lang="he-IL" dirty="0" smtClean="0"/>
              <a:t>בשנה בלבד עד </a:t>
            </a:r>
            <a:r>
              <a:rPr lang="he-IL" dirty="0" smtClean="0"/>
              <a:t>ל-31/1 של השנה שלאחר מכן</a:t>
            </a:r>
          </a:p>
          <a:p>
            <a:r>
              <a:rPr lang="he-IL" dirty="0" smtClean="0"/>
              <a:t>משלמים </a:t>
            </a:r>
            <a:r>
              <a:rPr lang="he-IL" dirty="0" smtClean="0"/>
              <a:t>פחות מס הכנסה ובעקיפין גם פחות ביטוח לאומי</a:t>
            </a:r>
          </a:p>
          <a:p>
            <a:r>
              <a:rPr lang="he-IL" dirty="0" smtClean="0"/>
              <a:t>ניהול ספרי חשבונות לצורך מס בצורה קלה</a:t>
            </a:r>
          </a:p>
          <a:p>
            <a:r>
              <a:rPr lang="he-IL" dirty="0" smtClean="0"/>
              <a:t>עלות עריכת דוח שנתי ע"י רו"ח נמוכה</a:t>
            </a:r>
          </a:p>
          <a:p>
            <a:endParaRPr lang="he-IL" dirty="0" smtClean="0"/>
          </a:p>
          <a:p>
            <a:endParaRPr lang="he-IL" dirty="0"/>
          </a:p>
        </p:txBody>
      </p:sp>
      <p:pic>
        <p:nvPicPr>
          <p:cNvPr id="7" name="Picture 2" descr="C:\Users\RIS418\Desktop\מועדון בוגרים\גרפיקה\logo_.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5445224"/>
            <a:ext cx="991343" cy="134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8283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043492" y="2708920"/>
            <a:ext cx="7056900" cy="3384376"/>
          </a:xfrm>
        </p:spPr>
        <p:txBody>
          <a:bodyPr>
            <a:normAutofit/>
          </a:bodyPr>
          <a:lstStyle/>
          <a:p>
            <a:pPr marL="0" indent="0">
              <a:buNone/>
            </a:pPr>
            <a:r>
              <a:rPr lang="he-IL" dirty="0"/>
              <a:t>רישום כעוסק פטור מתאים לעסק קטן בתחילת הדרך העובד בצורה מצומצמת, או כעיסוק נוסף לעבודתו כשכיר, כאשר סוג העסק ומחזור העסקאות עומדים בקריטריונים הנ"ל</a:t>
            </a:r>
          </a:p>
          <a:p>
            <a:endParaRPr lang="he-IL" dirty="0" smtClean="0"/>
          </a:p>
          <a:p>
            <a:pPr marL="0" indent="0">
              <a:buNone/>
            </a:pPr>
            <a:r>
              <a:rPr lang="he-IL" dirty="0" smtClean="0"/>
              <a:t>המונח </a:t>
            </a:r>
            <a:r>
              <a:rPr lang="he-IL" dirty="0" smtClean="0"/>
              <a:t>"עוסק פטור" (עוסק זעיר לשעבר) לקוח מחוק מע"מ ומתייחס לדיווחי מע"מ </a:t>
            </a:r>
            <a:r>
              <a:rPr lang="he-IL" dirty="0" smtClean="0"/>
              <a:t>בלבד</a:t>
            </a:r>
            <a:endParaRPr lang="he-IL" dirty="0" smtClean="0"/>
          </a:p>
        </p:txBody>
      </p:sp>
      <p:sp>
        <p:nvSpPr>
          <p:cNvPr id="2" name="כותרת 1"/>
          <p:cNvSpPr>
            <a:spLocks noGrp="1"/>
          </p:cNvSpPr>
          <p:nvPr>
            <p:ph type="title"/>
          </p:nvPr>
        </p:nvSpPr>
        <p:spPr>
          <a:xfrm>
            <a:off x="1043490" y="764704"/>
            <a:ext cx="7024744" cy="936104"/>
          </a:xfrm>
        </p:spPr>
        <p:txBody>
          <a:bodyPr>
            <a:normAutofit fontScale="90000"/>
          </a:bodyPr>
          <a:lstStyle/>
          <a:p>
            <a:pPr algn="ctr"/>
            <a:r>
              <a:rPr lang="he-IL" dirty="0" smtClean="0"/>
              <a:t>אז למי מתאים </a:t>
            </a:r>
            <a:r>
              <a:rPr lang="he-IL" dirty="0" smtClean="0"/>
              <a:t>להיות עוסק </a:t>
            </a:r>
            <a:r>
              <a:rPr lang="he-IL" dirty="0" smtClean="0"/>
              <a:t>פטור?</a:t>
            </a:r>
            <a:endParaRPr lang="he-IL" dirty="0"/>
          </a:p>
        </p:txBody>
      </p:sp>
      <p:pic>
        <p:nvPicPr>
          <p:cNvPr id="4" name="Picture 2" descr="C:\Users\RIS418\Desktop\מועדון בוגרים\גרפיקה\logo_.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5445224"/>
            <a:ext cx="991343" cy="134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927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043490" y="1988840"/>
            <a:ext cx="7024744" cy="3888432"/>
          </a:xfrm>
        </p:spPr>
        <p:txBody>
          <a:bodyPr>
            <a:normAutofit/>
          </a:bodyPr>
          <a:lstStyle/>
          <a:p>
            <a:pPr algn="ctr"/>
            <a:r>
              <a:rPr lang="he-IL" sz="6000" dirty="0" smtClean="0">
                <a:solidFill>
                  <a:schemeClr val="tx2"/>
                </a:solidFill>
              </a:rPr>
              <a:t>אני </a:t>
            </a:r>
            <a:r>
              <a:rPr lang="he-IL" sz="6000" dirty="0" smtClean="0">
                <a:solidFill>
                  <a:schemeClr val="tx2"/>
                </a:solidFill>
              </a:rPr>
              <a:t>רוצה להירשם כעוסק פטור</a:t>
            </a:r>
            <a:r>
              <a:rPr lang="he-IL" sz="6000" dirty="0" smtClean="0">
                <a:solidFill>
                  <a:schemeClr val="tx2"/>
                </a:solidFill>
              </a:rPr>
              <a:t>.</a:t>
            </a:r>
            <a:br>
              <a:rPr lang="he-IL" sz="6000" dirty="0" smtClean="0">
                <a:solidFill>
                  <a:schemeClr val="tx2"/>
                </a:solidFill>
              </a:rPr>
            </a:br>
            <a:r>
              <a:rPr lang="he-IL" sz="6000" dirty="0" smtClean="0">
                <a:solidFill>
                  <a:schemeClr val="tx2"/>
                </a:solidFill>
              </a:rPr>
              <a:t/>
            </a:r>
            <a:br>
              <a:rPr lang="he-IL" sz="6000" dirty="0" smtClean="0">
                <a:solidFill>
                  <a:schemeClr val="tx2"/>
                </a:solidFill>
              </a:rPr>
            </a:br>
            <a:r>
              <a:rPr lang="he-IL" sz="6000" dirty="0" smtClean="0">
                <a:solidFill>
                  <a:schemeClr val="tx2"/>
                </a:solidFill>
              </a:rPr>
              <a:t>מה עכשיו?</a:t>
            </a:r>
            <a:endParaRPr lang="he-IL" sz="6000" dirty="0">
              <a:solidFill>
                <a:schemeClr val="tx2"/>
              </a:solidFill>
            </a:endParaRPr>
          </a:p>
        </p:txBody>
      </p:sp>
      <p:pic>
        <p:nvPicPr>
          <p:cNvPr id="3" name="Picture 2" descr="C:\Users\RIS418\Desktop\מועדון בוגרים\גרפיקה\logo_.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5445224"/>
            <a:ext cx="991343" cy="134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4153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539552" y="2492896"/>
            <a:ext cx="7920880" cy="4320480"/>
          </a:xfrm>
        </p:spPr>
        <p:txBody>
          <a:bodyPr>
            <a:normAutofit fontScale="92500" lnSpcReduction="10000"/>
          </a:bodyPr>
          <a:lstStyle/>
          <a:p>
            <a:pPr marL="68580" indent="0">
              <a:buNone/>
            </a:pPr>
            <a:r>
              <a:rPr lang="he-IL" b="1" dirty="0" smtClean="0"/>
              <a:t>1. לאיזו תחנת מע"מ אתה שייך?</a:t>
            </a:r>
          </a:p>
          <a:p>
            <a:pPr marL="68580" indent="0">
              <a:buNone/>
            </a:pPr>
            <a:r>
              <a:rPr lang="he-IL" dirty="0" smtClean="0">
                <a:hlinkClick r:id="rId2"/>
              </a:rPr>
              <a:t>התקשר </a:t>
            </a:r>
            <a:r>
              <a:rPr lang="he-IL" dirty="0">
                <a:hlinkClick r:id="rId2"/>
              </a:rPr>
              <a:t>לתחנת המע"מ </a:t>
            </a:r>
            <a:r>
              <a:rPr lang="he-IL" dirty="0"/>
              <a:t>ע"פ אזורך, </a:t>
            </a:r>
            <a:r>
              <a:rPr lang="he-IL" dirty="0" smtClean="0"/>
              <a:t>ובקש </a:t>
            </a:r>
            <a:r>
              <a:rPr lang="he-IL" dirty="0"/>
              <a:t>במרכזייה לעבור למחלקת גבייה ורישום. במחלקה זו ינתבו אותך לתחנת המע"מ לפי כתובת העסק</a:t>
            </a:r>
          </a:p>
          <a:p>
            <a:pPr marL="68580" indent="0">
              <a:buNone/>
            </a:pPr>
            <a:endParaRPr lang="he-IL" b="1" dirty="0" smtClean="0"/>
          </a:p>
          <a:p>
            <a:pPr marL="68580" indent="0">
              <a:buNone/>
            </a:pPr>
            <a:r>
              <a:rPr lang="he-IL" b="1" dirty="0" smtClean="0"/>
              <a:t>2. להגיע לתחנת המע"מ עם המסמכים המפורטים בהמשך</a:t>
            </a:r>
            <a:r>
              <a:rPr lang="he-IL" dirty="0" smtClean="0"/>
              <a:t>, או עם ייפוי כוח למייצג אשר יפתח עבורך את התיק. (לא ניתן להירשם דרך האינטרנט)</a:t>
            </a:r>
          </a:p>
          <a:p>
            <a:pPr marL="68580" indent="0">
              <a:buNone/>
            </a:pPr>
            <a:endParaRPr lang="he-IL" dirty="0" smtClean="0"/>
          </a:p>
          <a:p>
            <a:pPr marL="68580" indent="0">
              <a:buNone/>
            </a:pPr>
            <a:r>
              <a:rPr lang="he-IL" dirty="0" smtClean="0"/>
              <a:t>3. עם סיום הרישום, תקבל תעודת עוסק פטור. מספר עוסק הפטור הינו מס ת"ז. </a:t>
            </a:r>
            <a:r>
              <a:rPr lang="he-IL" b="1" dirty="0" smtClean="0"/>
              <a:t>לאחר סיום הרישום במע"מ יש לגשת למס הכנסה וביטוח לאומי לפתוח גם שם את התיקים</a:t>
            </a:r>
            <a:r>
              <a:rPr lang="he-IL" dirty="0" smtClean="0"/>
              <a:t>.</a:t>
            </a:r>
          </a:p>
          <a:p>
            <a:pPr marL="525780" indent="-457200">
              <a:buFont typeface="+mj-lt"/>
              <a:buAutoNum type="arabicPeriod" startAt="2"/>
            </a:pPr>
            <a:endParaRPr lang="he-IL" dirty="0" smtClean="0"/>
          </a:p>
        </p:txBody>
      </p:sp>
      <p:sp>
        <p:nvSpPr>
          <p:cNvPr id="2" name="כותרת 1"/>
          <p:cNvSpPr>
            <a:spLocks noGrp="1"/>
          </p:cNvSpPr>
          <p:nvPr>
            <p:ph type="title"/>
          </p:nvPr>
        </p:nvSpPr>
        <p:spPr>
          <a:xfrm>
            <a:off x="1043608" y="692696"/>
            <a:ext cx="7024744" cy="720080"/>
          </a:xfrm>
        </p:spPr>
        <p:txBody>
          <a:bodyPr>
            <a:normAutofit fontScale="90000"/>
          </a:bodyPr>
          <a:lstStyle/>
          <a:p>
            <a:pPr algn="ctr"/>
            <a:r>
              <a:rPr lang="he-IL" dirty="0" smtClean="0"/>
              <a:t>1. פתיחת תיק עוסק פטור במע"מ</a:t>
            </a:r>
            <a:endParaRPr lang="he-IL" dirty="0"/>
          </a:p>
        </p:txBody>
      </p:sp>
      <p:pic>
        <p:nvPicPr>
          <p:cNvPr id="4" name="Picture 2" descr="C:\Users\RIS418\Desktop\מועדון בוגרים\גרפיקה\logo_.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12" y="5445224"/>
            <a:ext cx="991343" cy="134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3166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צורת גל">
  <a:themeElements>
    <a:clrScheme name="צורת גל">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רוקחות">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צורת גל">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150</TotalTime>
  <Words>682</Words>
  <Application>Microsoft Office PowerPoint</Application>
  <PresentationFormat>‫הצגה על המסך (4:3)</PresentationFormat>
  <Paragraphs>72</Paragraphs>
  <Slides>15</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15</vt:i4>
      </vt:variant>
    </vt:vector>
  </HeadingPairs>
  <TitlesOfParts>
    <vt:vector size="16" baseType="lpstr">
      <vt:lpstr>צורת גל</vt:lpstr>
      <vt:lpstr>המדריך לעוסק הפטור</vt:lpstr>
      <vt:lpstr>מי הוא עוסק פטור?</vt:lpstr>
      <vt:lpstr>מי לא יכול להירשם כעוסק פטור? (ללא קשר לגובה המחזור)</vt:lpstr>
      <vt:lpstr>מי לא יכול להירשם כעוסק פטור? המשך </vt:lpstr>
      <vt:lpstr>פטור ממע"מ של עוסק פטור – מה זה אומר?</vt:lpstr>
      <vt:lpstr>מצגת של PowerPoint</vt:lpstr>
      <vt:lpstr>אז למי מתאים להיות עוסק פטור?</vt:lpstr>
      <vt:lpstr>אני רוצה להירשם כעוסק פטור.  מה עכשיו?</vt:lpstr>
      <vt:lpstr>1. פתיחת תיק עוסק פטור במע"מ</vt:lpstr>
      <vt:lpstr>1. פתיחת תיק עוסק פטור במע"מ- מסמכים נדרשים</vt:lpstr>
      <vt:lpstr>2. פתיחת תיק במס הכנסה</vt:lpstr>
      <vt:lpstr>2. פתיחת תיק במס הכנסה- מסמכים נדרשים</vt:lpstr>
      <vt:lpstr>3. פתיחת תיק בביטוח לאומי</vt:lpstr>
      <vt:lpstr>3. פתיחת תיק בביטוח לאומי- עובד עצמאי</vt:lpstr>
      <vt:lpstr>בהצלחה!</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המדריך לעוסק הפטור</dc:title>
  <dc:creator>RIS418</dc:creator>
  <cp:lastModifiedBy>RIS418</cp:lastModifiedBy>
  <cp:revision>14</cp:revision>
  <dcterms:created xsi:type="dcterms:W3CDTF">2013-12-29T07:36:24Z</dcterms:created>
  <dcterms:modified xsi:type="dcterms:W3CDTF">2013-12-29T10:09:14Z</dcterms:modified>
  <cp:contentStatus>סופי</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